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1" r:id="rId1"/>
    <p:sldMasterId id="2147483723" r:id="rId2"/>
  </p:sldMasterIdLst>
  <p:notesMasterIdLst>
    <p:notesMasterId r:id="rId13"/>
  </p:notesMasterIdLst>
  <p:sldIdLst>
    <p:sldId id="1189" r:id="rId3"/>
    <p:sldId id="263" r:id="rId4"/>
    <p:sldId id="1103" r:id="rId5"/>
    <p:sldId id="1104" r:id="rId6"/>
    <p:sldId id="1105" r:id="rId7"/>
    <p:sldId id="1106" r:id="rId8"/>
    <p:sldId id="1107" r:id="rId9"/>
    <p:sldId id="265" r:id="rId10"/>
    <p:sldId id="1178" r:id="rId11"/>
    <p:sldId id="799" r:id="rId12"/>
  </p:sldIdLst>
  <p:sldSz cx="9144000" cy="6858000" type="screen4x3"/>
  <p:notesSz cx="7315200" cy="9601200"/>
  <p:embeddedFontLst>
    <p:embeddedFont>
      <p:font typeface="Calibri" panose="020F0502020204030204" pitchFamily="34" charset="0"/>
      <p:regular r:id="rId14"/>
      <p:bold r:id="rId15"/>
      <p:italic r:id="rId16"/>
      <p:boldItalic r:id="rId17"/>
    </p:embeddedFont>
    <p:embeddedFont>
      <p:font typeface="Corbel" panose="020B0503020204020204" pitchFamily="34" charset="0"/>
      <p:regular r:id="rId18"/>
      <p:bold r:id="rId19"/>
      <p:italic r:id="rId20"/>
      <p:boldItalic r:id="rId21"/>
    </p:embeddedFont>
  </p:embeddedFontLst>
  <p:defaultTextStyle>
    <a:defPPr>
      <a:defRPr lang="en-US"/>
    </a:defPPr>
    <a:lvl1pPr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5pPr>
    <a:lvl6pPr marL="2286000" algn="l" defTabSz="914400" rtl="0" eaLnBrk="1" latinLnBrk="0" hangingPunct="1">
      <a:defRPr b="1" kern="1200">
        <a:solidFill>
          <a:schemeClr val="tx1"/>
        </a:solidFill>
        <a:latin typeface="Times New Roman" panose="02020603050405020304" pitchFamily="18" charset="0"/>
        <a:ea typeface="+mn-ea"/>
        <a:cs typeface="+mn-cs"/>
      </a:defRPr>
    </a:lvl6pPr>
    <a:lvl7pPr marL="2743200" algn="l" defTabSz="914400" rtl="0" eaLnBrk="1" latinLnBrk="0" hangingPunct="1">
      <a:defRPr b="1" kern="1200">
        <a:solidFill>
          <a:schemeClr val="tx1"/>
        </a:solidFill>
        <a:latin typeface="Times New Roman" panose="02020603050405020304" pitchFamily="18" charset="0"/>
        <a:ea typeface="+mn-ea"/>
        <a:cs typeface="+mn-cs"/>
      </a:defRPr>
    </a:lvl7pPr>
    <a:lvl8pPr marL="3200400" algn="l" defTabSz="914400" rtl="0" eaLnBrk="1" latinLnBrk="0" hangingPunct="1">
      <a:defRPr b="1" kern="1200">
        <a:solidFill>
          <a:schemeClr val="tx1"/>
        </a:solidFill>
        <a:latin typeface="Times New Roman" panose="02020603050405020304" pitchFamily="18" charset="0"/>
        <a:ea typeface="+mn-ea"/>
        <a:cs typeface="+mn-cs"/>
      </a:defRPr>
    </a:lvl8pPr>
    <a:lvl9pPr marL="3657600" algn="l" defTabSz="914400" rtl="0" eaLnBrk="1" latinLnBrk="0" hangingPunct="1">
      <a:defRPr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6229" autoAdjust="0"/>
  </p:normalViewPr>
  <p:slideViewPr>
    <p:cSldViewPr>
      <p:cViewPr varScale="1">
        <p:scale>
          <a:sx n="102" d="100"/>
          <a:sy n="102" d="100"/>
        </p:scale>
        <p:origin x="1212" y="114"/>
      </p:cViewPr>
      <p:guideLst>
        <p:guide orient="horz" pos="2160"/>
        <p:guide pos="2880"/>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43F213B-BF68-4609-9758-7583FFBE1FE4}" type="datetimeFigureOut">
              <a:rPr lang="en-US" smtClean="0"/>
              <a:t>3/8/2020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B461A0D-377C-4B08-A37F-01E52132D151}" type="slidenum">
              <a:rPr lang="en-US" smtClean="0"/>
              <a:t>‹#›</a:t>
            </a:fld>
            <a:endParaRPr lang="en-US"/>
          </a:p>
        </p:txBody>
      </p:sp>
    </p:spTree>
    <p:extLst>
      <p:ext uri="{BB962C8B-B14F-4D97-AF65-F5344CB8AC3E}">
        <p14:creationId xmlns:p14="http://schemas.microsoft.com/office/powerpoint/2010/main" val="92549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47847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4563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81168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4093411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984209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788833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36343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586037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025397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9154464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937133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96334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404585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41189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493322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074702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54285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307828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631276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880529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079170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39972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5546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5378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38669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8625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3487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20802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2" descr="http://2.bp.blogspot.com/_ppYFwyNQfbs/TLyLW9icdfI/AAAAAAAABVU/r8iatg5pvDU/s1600/happy-marriage.jpg"/>
          <p:cNvPicPr>
            <a:picLocks noChangeAspect="1" noChangeArrowheads="1"/>
          </p:cNvPicPr>
          <p:nvPr userDrawn="1"/>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66" y="0"/>
            <a:ext cx="9163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487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3809346"/>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March 8, 2020</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47800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The Date – (95-96 AD)</a:t>
            </a:r>
          </a:p>
        </p:txBody>
      </p:sp>
      <p:sp>
        <p:nvSpPr>
          <p:cNvPr id="15363" name="Rectangle 3"/>
          <p:cNvSpPr>
            <a:spLocks noGrp="1" noChangeArrowheads="1"/>
          </p:cNvSpPr>
          <p:nvPr>
            <p:ph idx="1"/>
          </p:nvPr>
        </p:nvSpPr>
        <p:spPr>
          <a:xfrm>
            <a:off x="743894" y="1825625"/>
            <a:ext cx="7675350" cy="1524520"/>
          </a:xfrm>
          <a:noFill/>
        </p:spPr>
        <p:txBody>
          <a:bodyPr>
            <a:spAutoFit/>
          </a:bodyPr>
          <a:lstStyle/>
          <a:p>
            <a:r>
              <a:rPr lang="en-US" altLang="en-US" dirty="0">
                <a:latin typeface="Arial" panose="020B0604020202020204" pitchFamily="34" charset="0"/>
                <a:cs typeface="Arial" panose="020B0604020202020204" pitchFamily="34" charset="0"/>
              </a:rPr>
              <a:t>Internal evidence that Revelation fits the time of Domitian</a:t>
            </a:r>
          </a:p>
          <a:p>
            <a:r>
              <a:rPr lang="en-US" altLang="en-US" dirty="0">
                <a:latin typeface="Arial" panose="020B0604020202020204" pitchFamily="34" charset="0"/>
                <a:cs typeface="Arial" panose="020B0604020202020204" pitchFamily="34" charset="0"/>
              </a:rPr>
              <a:t>External evidence that Revelation fits the time of Domitian</a:t>
            </a:r>
          </a:p>
        </p:txBody>
      </p:sp>
      <p:sp>
        <p:nvSpPr>
          <p:cNvPr id="2" name="Slide Number Placeholder 1">
            <a:extLst>
              <a:ext uri="{FF2B5EF4-FFF2-40B4-BE49-F238E27FC236}">
                <a16:creationId xmlns:a16="http://schemas.microsoft.com/office/drawing/2014/main" id="{CEE7054E-CB9E-4E85-8445-5D3529C4F5A8}"/>
              </a:ext>
            </a:extLst>
          </p:cNvPr>
          <p:cNvSpPr>
            <a:spLocks noGrp="1"/>
          </p:cNvSpPr>
          <p:nvPr>
            <p:ph type="sldNum" sz="quarter" idx="12"/>
          </p:nvPr>
        </p:nvSpPr>
        <p:spPr/>
        <p:txBody>
          <a:bodyPr/>
          <a:lstStyle/>
          <a:p>
            <a:fld id="{71DD7C3C-26EA-48D1-89DB-82086917E937}" type="slidenum">
              <a:rPr lang="en-US" altLang="en-US" smtClean="0"/>
              <a:pPr/>
              <a:t>10</a:t>
            </a:fld>
            <a:endParaRPr lang="en-US" altLang="en-US"/>
          </a:p>
        </p:txBody>
      </p:sp>
    </p:spTree>
    <p:extLst>
      <p:ext uri="{BB962C8B-B14F-4D97-AF65-F5344CB8AC3E}">
        <p14:creationId xmlns:p14="http://schemas.microsoft.com/office/powerpoint/2010/main" val="39745704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Methods of Interpretation</a:t>
            </a:r>
          </a:p>
        </p:txBody>
      </p:sp>
      <p:sp>
        <p:nvSpPr>
          <p:cNvPr id="13315" name="Rectangle 3"/>
          <p:cNvSpPr>
            <a:spLocks noGrp="1" noChangeArrowheads="1"/>
          </p:cNvSpPr>
          <p:nvPr>
            <p:ph idx="1"/>
          </p:nvPr>
        </p:nvSpPr>
        <p:spPr>
          <a:xfrm>
            <a:off x="840000" y="1825625"/>
            <a:ext cx="7675350" cy="2164695"/>
          </a:xfrm>
          <a:noFill/>
        </p:spPr>
        <p:txBody>
          <a:bodyPr>
            <a:spAutoFit/>
          </a:bodyPr>
          <a:lstStyle/>
          <a:p>
            <a:r>
              <a:rPr lang="en-US" altLang="en-US" dirty="0">
                <a:latin typeface="Arial" panose="020B0604020202020204" pitchFamily="34" charset="0"/>
                <a:cs typeface="Arial" panose="020B0604020202020204" pitchFamily="34" charset="0"/>
              </a:rPr>
              <a:t>Futurist Method</a:t>
            </a:r>
          </a:p>
          <a:p>
            <a:r>
              <a:rPr lang="en-US" altLang="en-US" dirty="0">
                <a:latin typeface="Arial" panose="020B0604020202020204" pitchFamily="34" charset="0"/>
                <a:cs typeface="Arial" panose="020B0604020202020204" pitchFamily="34" charset="0"/>
              </a:rPr>
              <a:t>Continuous – Historical Method</a:t>
            </a:r>
          </a:p>
          <a:p>
            <a:r>
              <a:rPr lang="en-US" altLang="en-US" dirty="0">
                <a:latin typeface="Arial" panose="020B0604020202020204" pitchFamily="34" charset="0"/>
                <a:cs typeface="Arial" panose="020B0604020202020204" pitchFamily="34" charset="0"/>
              </a:rPr>
              <a:t>Philosophy of History Method</a:t>
            </a:r>
          </a:p>
          <a:p>
            <a:r>
              <a:rPr lang="en-US" altLang="en-US" dirty="0" err="1">
                <a:latin typeface="Arial" panose="020B0604020202020204" pitchFamily="34" charset="0"/>
                <a:cs typeface="Arial" panose="020B0604020202020204" pitchFamily="34" charset="0"/>
              </a:rPr>
              <a:t>Preterist</a:t>
            </a:r>
            <a:r>
              <a:rPr lang="en-US" altLang="en-US" dirty="0">
                <a:latin typeface="Arial" panose="020B0604020202020204" pitchFamily="34" charset="0"/>
                <a:cs typeface="Arial" panose="020B0604020202020204" pitchFamily="34" charset="0"/>
              </a:rPr>
              <a:t> Method</a:t>
            </a:r>
          </a:p>
          <a:p>
            <a:r>
              <a:rPr lang="en-US" altLang="en-US" dirty="0">
                <a:latin typeface="Arial" panose="020B0604020202020204" pitchFamily="34" charset="0"/>
                <a:cs typeface="Arial" panose="020B0604020202020204" pitchFamily="34" charset="0"/>
              </a:rPr>
              <a:t>Historical – Background Method</a:t>
            </a:r>
            <a:endParaRPr lang="en-US" altLang="en-US" sz="2800" dirty="0">
              <a:latin typeface="Arial" panose="020B0604020202020204" pitchFamily="34" charset="0"/>
              <a:cs typeface="Arial" panose="020B0604020202020204" pitchFamily="34" charset="0"/>
            </a:endParaRPr>
          </a:p>
        </p:txBody>
      </p:sp>
      <p:sp>
        <p:nvSpPr>
          <p:cNvPr id="13316" name="Oval 4"/>
          <p:cNvSpPr>
            <a:spLocks noChangeArrowheads="1"/>
          </p:cNvSpPr>
          <p:nvPr/>
        </p:nvSpPr>
        <p:spPr bwMode="auto">
          <a:xfrm>
            <a:off x="762000" y="3334694"/>
            <a:ext cx="4953000" cy="914400"/>
          </a:xfrm>
          <a:prstGeom prst="ellipse">
            <a:avLst/>
          </a:prstGeom>
          <a:noFill/>
          <a:ln w="38100">
            <a:solidFill>
              <a:srgbClr val="FFFF00"/>
            </a:solidFill>
          </a:ln>
          <a:effectLst/>
        </p:spPr>
        <p:txBody>
          <a:bodyPr wrap="none" anchor="ctr"/>
          <a:lstStyle/>
          <a:p>
            <a:endParaRPr lang="en-US"/>
          </a:p>
        </p:txBody>
      </p:sp>
      <p:sp>
        <p:nvSpPr>
          <p:cNvPr id="2" name="Slide Number Placeholder 1">
            <a:extLst>
              <a:ext uri="{FF2B5EF4-FFF2-40B4-BE49-F238E27FC236}">
                <a16:creationId xmlns:a16="http://schemas.microsoft.com/office/drawing/2014/main" id="{03A462DE-CD26-4E90-AC08-9C802296DBC5}"/>
              </a:ext>
            </a:extLst>
          </p:cNvPr>
          <p:cNvSpPr>
            <a:spLocks noGrp="1"/>
          </p:cNvSpPr>
          <p:nvPr>
            <p:ph type="sldNum" sz="quarter" idx="12"/>
          </p:nvPr>
        </p:nvSpPr>
        <p:spPr/>
        <p:txBody>
          <a:bodyPr/>
          <a:lstStyle/>
          <a:p>
            <a:fld id="{71DD7C3C-26EA-48D1-89DB-82086917E937}" type="slidenum">
              <a:rPr lang="en-US" altLang="en-US" smtClean="0"/>
              <a:pPr/>
              <a:t>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fade">
                                      <p:cBhvr>
                                        <p:cTn id="35" dur="1000"/>
                                        <p:tgtEl>
                                          <p:spTgt spid="13315">
                                            <p:txEl>
                                              <p:pRg st="4" end="4"/>
                                            </p:txEl>
                                          </p:spTgt>
                                        </p:tgtEl>
                                      </p:cBhvr>
                                    </p:animEffect>
                                    <p:anim calcmode="lin" valueType="num">
                                      <p:cBhvr>
                                        <p:cTn id="36"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repeatCount="3000" fill="hold" grpId="0" nodeType="clickEffect">
                                  <p:stCondLst>
                                    <p:cond delay="0"/>
                                  </p:stCondLst>
                                  <p:childTnLst>
                                    <p:set>
                                      <p:cBhvr>
                                        <p:cTn id="41" dur="1" fill="hold">
                                          <p:stCondLst>
                                            <p:cond delay="0"/>
                                          </p:stCondLst>
                                        </p:cTn>
                                        <p:tgtEl>
                                          <p:spTgt spid="13316"/>
                                        </p:tgtEl>
                                        <p:attrNameLst>
                                          <p:attrName>style.visibility</p:attrName>
                                        </p:attrNameLst>
                                      </p:cBhvr>
                                      <p:to>
                                        <p:strVal val="visible"/>
                                      </p:to>
                                    </p:set>
                                    <p:animEffect transition="in" filter="wheel(1)">
                                      <p:cBhvr>
                                        <p:cTn id="42"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Methods of Interpretation</a:t>
            </a:r>
          </a:p>
        </p:txBody>
      </p:sp>
      <p:sp>
        <p:nvSpPr>
          <p:cNvPr id="13315" name="Rectangle 3"/>
          <p:cNvSpPr>
            <a:spLocks noGrp="1" noChangeArrowheads="1"/>
          </p:cNvSpPr>
          <p:nvPr>
            <p:ph idx="1"/>
          </p:nvPr>
        </p:nvSpPr>
        <p:spPr>
          <a:xfrm>
            <a:off x="228600" y="1828800"/>
            <a:ext cx="8763000" cy="4261679"/>
          </a:xfrm>
          <a:noFill/>
        </p:spPr>
        <p:txBody>
          <a:bodyPr>
            <a:spAutoFit/>
          </a:bodyPr>
          <a:lstStyle/>
          <a:p>
            <a:pPr marL="0" indent="0">
              <a:buNone/>
            </a:pPr>
            <a:r>
              <a:rPr lang="en-US" altLang="en-US" b="1" dirty="0">
                <a:solidFill>
                  <a:schemeClr val="tx1"/>
                </a:solidFill>
                <a:latin typeface="Arial" panose="020B0604020202020204" pitchFamily="34" charset="0"/>
                <a:cs typeface="Arial" panose="020B0604020202020204" pitchFamily="34" charset="0"/>
              </a:rPr>
              <a:t>FUTURIST METHOD</a:t>
            </a:r>
            <a:r>
              <a:rPr lang="en-US" b="1" dirty="0">
                <a:solidFill>
                  <a:schemeClr val="tx1"/>
                </a:solidFill>
              </a:rPr>
              <a:t> – Premillennialism</a:t>
            </a:r>
          </a:p>
          <a:p>
            <a:r>
              <a:rPr lang="en-US" dirty="0">
                <a:solidFill>
                  <a:schemeClr val="tx1"/>
                </a:solidFill>
              </a:rPr>
              <a:t>Chapters 1-3 F</a:t>
            </a:r>
            <a:r>
              <a:rPr lang="en-US" sz="2400" dirty="0">
                <a:solidFill>
                  <a:schemeClr val="tx1"/>
                </a:solidFill>
              </a:rPr>
              <a:t>ulfilled already.</a:t>
            </a:r>
          </a:p>
          <a:p>
            <a:r>
              <a:rPr lang="en-US" sz="2400" dirty="0">
                <a:solidFill>
                  <a:schemeClr val="tx1"/>
                </a:solidFill>
              </a:rPr>
              <a:t>Chapters 4-19 as being future. They will be fulfilled just before the Second Coming of the Christ.</a:t>
            </a:r>
          </a:p>
          <a:p>
            <a:r>
              <a:rPr lang="en-US" sz="2400" dirty="0">
                <a:solidFill>
                  <a:schemeClr val="tx1"/>
                </a:solidFill>
              </a:rPr>
              <a:t>Chapter 20:1-10 the (millennial reign of Christ on earth) 1000 years and then the loosing of Satan (the millennial ends in failure).</a:t>
            </a:r>
          </a:p>
          <a:p>
            <a:r>
              <a:rPr lang="en-US" sz="2400" dirty="0">
                <a:solidFill>
                  <a:schemeClr val="tx1"/>
                </a:solidFill>
              </a:rPr>
              <a:t>Chapter 20:11-15 the judgment, then the final state.</a:t>
            </a:r>
          </a:p>
          <a:p>
            <a:r>
              <a:rPr lang="en-US" sz="2400" dirty="0">
                <a:solidFill>
                  <a:schemeClr val="tx1"/>
                </a:solidFill>
              </a:rPr>
              <a:t>This theory is rejected, for it is contradictory to all of the teachings of the Old Testament prophets concerning Christ’s reign as King (cf. Daniel 7:13-14; 1 Corinthians 15:24). Christ is not coming to set up a kingdom, rather to deliver the Kingdom to God.</a:t>
            </a:r>
            <a:endParaRPr lang="en-US" altLang="en-US" sz="2400"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A922A78-8CCF-4BE7-AAB3-553B706ED6B5}"/>
              </a:ext>
            </a:extLst>
          </p:cNvPr>
          <p:cNvSpPr>
            <a:spLocks noGrp="1"/>
          </p:cNvSpPr>
          <p:nvPr>
            <p:ph type="sldNum" sz="quarter" idx="12"/>
          </p:nvPr>
        </p:nvSpPr>
        <p:spPr/>
        <p:txBody>
          <a:bodyPr/>
          <a:lstStyle/>
          <a:p>
            <a:fld id="{71DD7C3C-26EA-48D1-89DB-82086917E937}" type="slidenum">
              <a:rPr lang="en-US" altLang="en-US" smtClean="0"/>
              <a:pPr/>
              <a:t>3</a:t>
            </a:fld>
            <a:endParaRPr lang="en-US" altLang="en-US"/>
          </a:p>
        </p:txBody>
      </p:sp>
    </p:spTree>
    <p:extLst>
      <p:ext uri="{BB962C8B-B14F-4D97-AF65-F5344CB8AC3E}">
        <p14:creationId xmlns:p14="http://schemas.microsoft.com/office/powerpoint/2010/main" val="3509150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fade">
                                      <p:cBhvr>
                                        <p:cTn id="35" dur="1000"/>
                                        <p:tgtEl>
                                          <p:spTgt spid="13315">
                                            <p:txEl>
                                              <p:pRg st="4" end="4"/>
                                            </p:txEl>
                                          </p:spTgt>
                                        </p:tgtEl>
                                      </p:cBhvr>
                                    </p:animEffect>
                                    <p:anim calcmode="lin" valueType="num">
                                      <p:cBhvr>
                                        <p:cTn id="36"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Effect transition="in" filter="fade">
                                      <p:cBhvr>
                                        <p:cTn id="42" dur="1000"/>
                                        <p:tgtEl>
                                          <p:spTgt spid="13315">
                                            <p:txEl>
                                              <p:pRg st="5" end="5"/>
                                            </p:txEl>
                                          </p:spTgt>
                                        </p:tgtEl>
                                      </p:cBhvr>
                                    </p:animEffect>
                                    <p:anim calcmode="lin" valueType="num">
                                      <p:cBhvr>
                                        <p:cTn id="43"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Methods of Interpretation</a:t>
            </a:r>
          </a:p>
        </p:txBody>
      </p:sp>
      <p:sp>
        <p:nvSpPr>
          <p:cNvPr id="13315" name="Rectangle 3"/>
          <p:cNvSpPr>
            <a:spLocks noGrp="1" noChangeArrowheads="1"/>
          </p:cNvSpPr>
          <p:nvPr>
            <p:ph idx="1"/>
          </p:nvPr>
        </p:nvSpPr>
        <p:spPr>
          <a:xfrm>
            <a:off x="228600" y="1828800"/>
            <a:ext cx="8763000" cy="4175502"/>
          </a:xfrm>
          <a:noFill/>
        </p:spPr>
        <p:txBody>
          <a:bodyPr>
            <a:spAutoFit/>
          </a:bodyPr>
          <a:lstStyle/>
          <a:p>
            <a:pPr marL="0" indent="0">
              <a:buNone/>
            </a:pPr>
            <a:r>
              <a:rPr lang="en-US" sz="2800" b="1" dirty="0">
                <a:solidFill>
                  <a:schemeClr val="tx1"/>
                </a:solidFill>
              </a:rPr>
              <a:t>CONTINUOUS-HISTORICAL</a:t>
            </a:r>
            <a:r>
              <a:rPr lang="en-US" dirty="0">
                <a:solidFill>
                  <a:schemeClr val="tx1"/>
                </a:solidFill>
              </a:rPr>
              <a:t> – </a:t>
            </a:r>
            <a:r>
              <a:rPr lang="en-US" sz="2800" dirty="0">
                <a:solidFill>
                  <a:schemeClr val="tx1"/>
                </a:solidFill>
              </a:rPr>
              <a:t>This theory presents the book as a forecast of the body of Christ the “church.” (Apostasy) rise of the pope (Catholic church), Islam, reformation, and restoration, etc. </a:t>
            </a:r>
          </a:p>
          <a:p>
            <a:r>
              <a:rPr lang="en-US" sz="2800" dirty="0">
                <a:solidFill>
                  <a:schemeClr val="tx1"/>
                </a:solidFill>
              </a:rPr>
              <a:t>NOTE: This is not true for if it were true it would have no meaning to the people of the first century who were being persecuted by Rome!</a:t>
            </a:r>
          </a:p>
          <a:p>
            <a:r>
              <a:rPr lang="en-US" sz="2800" dirty="0">
                <a:solidFill>
                  <a:schemeClr val="tx1"/>
                </a:solidFill>
              </a:rPr>
              <a:t>How would we know in regards to Armageddon which battle in history this would be? This does not fit in harmony with the internal evidence in Revelation at all.</a:t>
            </a:r>
            <a:endParaRPr lang="en-US" altLang="en-US" sz="2000"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CA9DB06-C9FB-4655-AD48-2FBCBE61E7D4}"/>
              </a:ext>
            </a:extLst>
          </p:cNvPr>
          <p:cNvSpPr>
            <a:spLocks noGrp="1"/>
          </p:cNvSpPr>
          <p:nvPr>
            <p:ph type="sldNum" sz="quarter" idx="12"/>
          </p:nvPr>
        </p:nvSpPr>
        <p:spPr/>
        <p:txBody>
          <a:bodyPr/>
          <a:lstStyle/>
          <a:p>
            <a:fld id="{71DD7C3C-26EA-48D1-89DB-82086917E937}" type="slidenum">
              <a:rPr lang="en-US" altLang="en-US" smtClean="0"/>
              <a:pPr/>
              <a:t>4</a:t>
            </a:fld>
            <a:endParaRPr lang="en-US" altLang="en-US"/>
          </a:p>
        </p:txBody>
      </p:sp>
    </p:spTree>
    <p:extLst>
      <p:ext uri="{BB962C8B-B14F-4D97-AF65-F5344CB8AC3E}">
        <p14:creationId xmlns:p14="http://schemas.microsoft.com/office/powerpoint/2010/main" val="22157409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Methods of Interpretation</a:t>
            </a:r>
          </a:p>
        </p:txBody>
      </p:sp>
      <p:sp>
        <p:nvSpPr>
          <p:cNvPr id="13315" name="Rectangle 3"/>
          <p:cNvSpPr>
            <a:spLocks noGrp="1" noChangeArrowheads="1"/>
          </p:cNvSpPr>
          <p:nvPr>
            <p:ph idx="1"/>
          </p:nvPr>
        </p:nvSpPr>
        <p:spPr>
          <a:xfrm>
            <a:off x="228600" y="1828800"/>
            <a:ext cx="8763000" cy="3787704"/>
          </a:xfrm>
          <a:noFill/>
        </p:spPr>
        <p:txBody>
          <a:bodyPr>
            <a:spAutoFit/>
          </a:bodyPr>
          <a:lstStyle/>
          <a:p>
            <a:pPr marL="0" indent="0">
              <a:buNone/>
            </a:pPr>
            <a:r>
              <a:rPr lang="en-US" sz="2800" b="1" dirty="0">
                <a:solidFill>
                  <a:schemeClr val="tx1"/>
                </a:solidFill>
              </a:rPr>
              <a:t>PHILOSOPHY OF HISTORY </a:t>
            </a:r>
            <a:r>
              <a:rPr lang="en-US" sz="2800" dirty="0">
                <a:solidFill>
                  <a:schemeClr val="tx1"/>
                </a:solidFill>
              </a:rPr>
              <a:t>– This view says that there are not actual events in Revelation, but rather symbolic  forces of good waging war against the forces of evil. In Revelation the spiritual forces conquer the physical forces.</a:t>
            </a:r>
          </a:p>
          <a:p>
            <a:pPr marL="0" indent="0">
              <a:buNone/>
            </a:pPr>
            <a:endParaRPr lang="en-US" sz="2800" dirty="0">
              <a:solidFill>
                <a:schemeClr val="tx1"/>
              </a:solidFill>
            </a:endParaRPr>
          </a:p>
          <a:p>
            <a:r>
              <a:rPr lang="en-US" sz="2800" dirty="0">
                <a:solidFill>
                  <a:schemeClr val="tx1"/>
                </a:solidFill>
              </a:rPr>
              <a:t>The book of Revelation is dealing with a historical situation in which the Christian’s of John’s day were involved. Therefore, we reject this theory of understanding Revelation.</a:t>
            </a:r>
            <a:endParaRPr lang="en-US" altLang="en-US"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E10252D-75D9-41DC-884D-F865F56C6A72}"/>
              </a:ext>
            </a:extLst>
          </p:cNvPr>
          <p:cNvSpPr>
            <a:spLocks noGrp="1"/>
          </p:cNvSpPr>
          <p:nvPr>
            <p:ph type="sldNum" sz="quarter" idx="12"/>
          </p:nvPr>
        </p:nvSpPr>
        <p:spPr/>
        <p:txBody>
          <a:bodyPr/>
          <a:lstStyle/>
          <a:p>
            <a:fld id="{71DD7C3C-26EA-48D1-89DB-82086917E937}" type="slidenum">
              <a:rPr lang="en-US" altLang="en-US" smtClean="0"/>
              <a:pPr/>
              <a:t>5</a:t>
            </a:fld>
            <a:endParaRPr lang="en-US" altLang="en-US"/>
          </a:p>
        </p:txBody>
      </p:sp>
    </p:spTree>
    <p:extLst>
      <p:ext uri="{BB962C8B-B14F-4D97-AF65-F5344CB8AC3E}">
        <p14:creationId xmlns:p14="http://schemas.microsoft.com/office/powerpoint/2010/main" val="35167711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2" end="2"/>
                                            </p:txEl>
                                          </p:spTgt>
                                        </p:tgtEl>
                                        <p:attrNameLst>
                                          <p:attrName>style.visibility</p:attrName>
                                        </p:attrNameLst>
                                      </p:cBhvr>
                                      <p:to>
                                        <p:strVal val="visible"/>
                                      </p:to>
                                    </p:set>
                                    <p:animEffect transition="in" filter="fade">
                                      <p:cBhvr>
                                        <p:cTn id="14" dur="1000"/>
                                        <p:tgtEl>
                                          <p:spTgt spid="13315">
                                            <p:txEl>
                                              <p:pRg st="2" end="2"/>
                                            </p:txEl>
                                          </p:spTgt>
                                        </p:tgtEl>
                                      </p:cBhvr>
                                    </p:animEffect>
                                    <p:anim calcmode="lin" valueType="num">
                                      <p:cBhvr>
                                        <p:cTn id="15"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517230"/>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Methods of Interpretation</a:t>
            </a:r>
          </a:p>
        </p:txBody>
      </p:sp>
      <p:sp>
        <p:nvSpPr>
          <p:cNvPr id="13315" name="Rectangle 3"/>
          <p:cNvSpPr>
            <a:spLocks noGrp="1" noChangeArrowheads="1"/>
          </p:cNvSpPr>
          <p:nvPr>
            <p:ph idx="1"/>
          </p:nvPr>
        </p:nvSpPr>
        <p:spPr>
          <a:xfrm>
            <a:off x="228600" y="1287988"/>
            <a:ext cx="8763000" cy="5493812"/>
          </a:xfrm>
          <a:noFill/>
        </p:spPr>
        <p:txBody>
          <a:bodyPr>
            <a:spAutoFit/>
          </a:bodyPr>
          <a:lstStyle/>
          <a:p>
            <a:pPr marL="0" indent="0">
              <a:lnSpc>
                <a:spcPct val="100000"/>
              </a:lnSpc>
              <a:spcBef>
                <a:spcPts val="0"/>
              </a:spcBef>
              <a:buNone/>
            </a:pPr>
            <a:r>
              <a:rPr lang="en-US" sz="2600" b="1" dirty="0">
                <a:solidFill>
                  <a:schemeClr val="tx1"/>
                </a:solidFill>
              </a:rPr>
              <a:t>PRETERISTS</a:t>
            </a:r>
            <a:r>
              <a:rPr lang="en-US" sz="2600" dirty="0">
                <a:solidFill>
                  <a:schemeClr val="tx1"/>
                </a:solidFill>
              </a:rPr>
              <a:t> – This view says the book was written for the people of John’s day, and fulfilled in the events of the first century, and has little or no value to us today.</a:t>
            </a:r>
          </a:p>
          <a:p>
            <a:pPr marL="0" indent="0">
              <a:lnSpc>
                <a:spcPct val="100000"/>
              </a:lnSpc>
              <a:spcBef>
                <a:spcPts val="0"/>
              </a:spcBef>
              <a:buNone/>
            </a:pPr>
            <a:endParaRPr lang="en-US" sz="2600" dirty="0">
              <a:solidFill>
                <a:schemeClr val="tx1"/>
              </a:solidFill>
            </a:endParaRPr>
          </a:p>
          <a:p>
            <a:pPr>
              <a:lnSpc>
                <a:spcPct val="100000"/>
              </a:lnSpc>
              <a:spcBef>
                <a:spcPts val="0"/>
              </a:spcBef>
            </a:pPr>
            <a:r>
              <a:rPr lang="en-US" sz="2600" dirty="0">
                <a:solidFill>
                  <a:schemeClr val="tx1"/>
                </a:solidFill>
              </a:rPr>
              <a:t>This could not be so; else God would not have given it unto us by his providence. It is declared by God that </a:t>
            </a:r>
            <a:r>
              <a:rPr lang="en-US" sz="2600" i="1" dirty="0">
                <a:solidFill>
                  <a:schemeClr val="tx1"/>
                </a:solidFill>
              </a:rPr>
              <a:t>all scripture inspired of God is profitable for doctrine, etc</a:t>
            </a:r>
            <a:r>
              <a:rPr lang="en-US" sz="2600" dirty="0">
                <a:solidFill>
                  <a:schemeClr val="tx1"/>
                </a:solidFill>
              </a:rPr>
              <a:t>. (2 Timothy 3:16-17).</a:t>
            </a:r>
          </a:p>
          <a:p>
            <a:pPr marL="0" indent="0">
              <a:lnSpc>
                <a:spcPct val="100000"/>
              </a:lnSpc>
              <a:spcBef>
                <a:spcPts val="0"/>
              </a:spcBef>
              <a:buNone/>
            </a:pPr>
            <a:endParaRPr lang="en-US" sz="2600" dirty="0">
              <a:solidFill>
                <a:schemeClr val="tx1"/>
              </a:solidFill>
            </a:endParaRPr>
          </a:p>
          <a:p>
            <a:pPr>
              <a:lnSpc>
                <a:spcPct val="100000"/>
              </a:lnSpc>
              <a:spcBef>
                <a:spcPts val="0"/>
              </a:spcBef>
            </a:pPr>
            <a:r>
              <a:rPr lang="en-US" sz="2600" dirty="0">
                <a:solidFill>
                  <a:schemeClr val="tx1"/>
                </a:solidFill>
              </a:rPr>
              <a:t>Most of Revelation was fulfilled in John’s day, but this book has great meaning to us today, especially if we face the persecutions of Satan again as early Christians did in the first and second centuries. </a:t>
            </a:r>
            <a:endParaRPr lang="en-US" altLang="en-US" sz="2600"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FB595F9-96BC-4F0D-8C32-58777A15A33C}"/>
              </a:ext>
            </a:extLst>
          </p:cNvPr>
          <p:cNvSpPr>
            <a:spLocks noGrp="1"/>
          </p:cNvSpPr>
          <p:nvPr>
            <p:ph type="sldNum" sz="quarter" idx="12"/>
          </p:nvPr>
        </p:nvSpPr>
        <p:spPr/>
        <p:txBody>
          <a:bodyPr/>
          <a:lstStyle/>
          <a:p>
            <a:fld id="{71DD7C3C-26EA-48D1-89DB-82086917E937}" type="slidenum">
              <a:rPr lang="en-US" altLang="en-US" smtClean="0"/>
              <a:pPr/>
              <a:t>6</a:t>
            </a:fld>
            <a:endParaRPr lang="en-US" altLang="en-US"/>
          </a:p>
        </p:txBody>
      </p:sp>
    </p:spTree>
    <p:extLst>
      <p:ext uri="{BB962C8B-B14F-4D97-AF65-F5344CB8AC3E}">
        <p14:creationId xmlns:p14="http://schemas.microsoft.com/office/powerpoint/2010/main" val="4170613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2" end="2"/>
                                            </p:txEl>
                                          </p:spTgt>
                                        </p:tgtEl>
                                        <p:attrNameLst>
                                          <p:attrName>style.visibility</p:attrName>
                                        </p:attrNameLst>
                                      </p:cBhvr>
                                      <p:to>
                                        <p:strVal val="visible"/>
                                      </p:to>
                                    </p:set>
                                    <p:animEffect transition="in" filter="fade">
                                      <p:cBhvr>
                                        <p:cTn id="14" dur="1000"/>
                                        <p:tgtEl>
                                          <p:spTgt spid="13315">
                                            <p:txEl>
                                              <p:pRg st="2" end="2"/>
                                            </p:txEl>
                                          </p:spTgt>
                                        </p:tgtEl>
                                      </p:cBhvr>
                                    </p:animEffect>
                                    <p:anim calcmode="lin" valueType="num">
                                      <p:cBhvr>
                                        <p:cTn id="15"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fade">
                                      <p:cBhvr>
                                        <p:cTn id="21" dur="1000"/>
                                        <p:tgtEl>
                                          <p:spTgt spid="13315">
                                            <p:txEl>
                                              <p:pRg st="4" end="4"/>
                                            </p:txEl>
                                          </p:spTgt>
                                        </p:tgtEl>
                                      </p:cBhvr>
                                    </p:animEffect>
                                    <p:anim calcmode="lin" valueType="num">
                                      <p:cBhvr>
                                        <p:cTn id="22"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Methods of Interpretation</a:t>
            </a:r>
          </a:p>
        </p:txBody>
      </p:sp>
      <p:sp>
        <p:nvSpPr>
          <p:cNvPr id="13315" name="Rectangle 3"/>
          <p:cNvSpPr>
            <a:spLocks noGrp="1" noChangeArrowheads="1"/>
          </p:cNvSpPr>
          <p:nvPr>
            <p:ph idx="1"/>
          </p:nvPr>
        </p:nvSpPr>
        <p:spPr>
          <a:xfrm>
            <a:off x="228600" y="1828800"/>
            <a:ext cx="8763000" cy="4444294"/>
          </a:xfrm>
          <a:noFill/>
        </p:spPr>
        <p:txBody>
          <a:bodyPr>
            <a:spAutoFit/>
          </a:bodyPr>
          <a:lstStyle/>
          <a:p>
            <a:pPr marL="0" indent="0">
              <a:buNone/>
            </a:pPr>
            <a:r>
              <a:rPr lang="en-US" sz="2800" b="1" dirty="0">
                <a:solidFill>
                  <a:schemeClr val="tx1"/>
                </a:solidFill>
              </a:rPr>
              <a:t>HISTORICAL BACKGROUND </a:t>
            </a:r>
            <a:r>
              <a:rPr lang="en-US" dirty="0">
                <a:solidFill>
                  <a:schemeClr val="tx1"/>
                </a:solidFill>
              </a:rPr>
              <a:t>– </a:t>
            </a:r>
            <a:r>
              <a:rPr lang="en-US" sz="2800" dirty="0">
                <a:solidFill>
                  <a:schemeClr val="tx1"/>
                </a:solidFill>
              </a:rPr>
              <a:t>This view is that the book was written to the people of that particular day, and rooted in the history of that time.</a:t>
            </a:r>
          </a:p>
          <a:p>
            <a:r>
              <a:rPr lang="en-US" sz="2600" dirty="0">
                <a:solidFill>
                  <a:schemeClr val="tx1"/>
                </a:solidFill>
              </a:rPr>
              <a:t>The Roman emperor was persecuting Christians and therefore Jesus caused this book to be written to manifest to Christians that they would be victorious in Christ Jesus, even if they had to perish with the sword.</a:t>
            </a:r>
          </a:p>
          <a:p>
            <a:r>
              <a:rPr lang="en-US" sz="2600" dirty="0">
                <a:solidFill>
                  <a:schemeClr val="tx1"/>
                </a:solidFill>
              </a:rPr>
              <a:t>In this historical background is seen a message for all time.</a:t>
            </a:r>
          </a:p>
          <a:p>
            <a:r>
              <a:rPr lang="en-US" sz="2600" dirty="0">
                <a:solidFill>
                  <a:schemeClr val="tx1"/>
                </a:solidFill>
              </a:rPr>
              <a:t>This is, of course, the particular method or theory we will use in our study of Revelation. We do not intend to be dogmatic, but open-minded in our conclusions.</a:t>
            </a:r>
            <a:endParaRPr lang="en-US" altLang="en-US" sz="2600" dirty="0">
              <a:solidFill>
                <a:schemeClr val="tx1"/>
              </a:solidFill>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5CDF78A0-C2E4-46FF-98CA-D7860A5F57AB}"/>
              </a:ext>
            </a:extLst>
          </p:cNvPr>
          <p:cNvSpPr>
            <a:spLocks noChangeArrowheads="1"/>
          </p:cNvSpPr>
          <p:nvPr/>
        </p:nvSpPr>
        <p:spPr bwMode="auto">
          <a:xfrm>
            <a:off x="-15766" y="1703559"/>
            <a:ext cx="4876800" cy="685800"/>
          </a:xfrm>
          <a:prstGeom prst="ellipse">
            <a:avLst/>
          </a:prstGeom>
          <a:noFill/>
          <a:ln w="38100">
            <a:solidFill>
              <a:srgbClr val="FFFF00"/>
            </a:solidFill>
          </a:ln>
          <a:effectLst/>
        </p:spPr>
        <p:txBody>
          <a:bodyPr wrap="none" anchor="ctr"/>
          <a:lstStyle/>
          <a:p>
            <a:endParaRPr lang="en-US"/>
          </a:p>
        </p:txBody>
      </p:sp>
      <p:sp>
        <p:nvSpPr>
          <p:cNvPr id="2" name="Slide Number Placeholder 1">
            <a:extLst>
              <a:ext uri="{FF2B5EF4-FFF2-40B4-BE49-F238E27FC236}">
                <a16:creationId xmlns:a16="http://schemas.microsoft.com/office/drawing/2014/main" id="{0C9677B0-2074-459D-84CF-80D61B8DBC82}"/>
              </a:ext>
            </a:extLst>
          </p:cNvPr>
          <p:cNvSpPr>
            <a:spLocks noGrp="1"/>
          </p:cNvSpPr>
          <p:nvPr>
            <p:ph type="sldNum" sz="quarter" idx="12"/>
          </p:nvPr>
        </p:nvSpPr>
        <p:spPr/>
        <p:txBody>
          <a:bodyPr/>
          <a:lstStyle/>
          <a:p>
            <a:fld id="{71DD7C3C-26EA-48D1-89DB-82086917E937}" type="slidenum">
              <a:rPr lang="en-US" altLang="en-US" smtClean="0"/>
              <a:pPr/>
              <a:t>7</a:t>
            </a:fld>
            <a:endParaRPr lang="en-US" altLang="en-US"/>
          </a:p>
        </p:txBody>
      </p:sp>
    </p:spTree>
    <p:extLst>
      <p:ext uri="{BB962C8B-B14F-4D97-AF65-F5344CB8AC3E}">
        <p14:creationId xmlns:p14="http://schemas.microsoft.com/office/powerpoint/2010/main" val="4784107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Effect transition="in" filter="fade">
                                      <p:cBhvr>
                                        <p:cTn id="19" dur="1000"/>
                                        <p:tgtEl>
                                          <p:spTgt spid="13315">
                                            <p:txEl>
                                              <p:pRg st="1" end="1"/>
                                            </p:txEl>
                                          </p:spTgt>
                                        </p:tgtEl>
                                      </p:cBhvr>
                                    </p:animEffect>
                                    <p:anim calcmode="lin" valueType="num">
                                      <p:cBhvr>
                                        <p:cTn id="20"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315">
                                            <p:txEl>
                                              <p:pRg st="2" end="2"/>
                                            </p:txEl>
                                          </p:spTgt>
                                        </p:tgtEl>
                                        <p:attrNameLst>
                                          <p:attrName>style.visibility</p:attrName>
                                        </p:attrNameLst>
                                      </p:cBhvr>
                                      <p:to>
                                        <p:strVal val="visible"/>
                                      </p:to>
                                    </p:set>
                                    <p:animEffect transition="in" filter="fade">
                                      <p:cBhvr>
                                        <p:cTn id="26" dur="1000"/>
                                        <p:tgtEl>
                                          <p:spTgt spid="13315">
                                            <p:txEl>
                                              <p:pRg st="2" end="2"/>
                                            </p:txEl>
                                          </p:spTgt>
                                        </p:tgtEl>
                                      </p:cBhvr>
                                    </p:animEffect>
                                    <p:anim calcmode="lin" valueType="num">
                                      <p:cBhvr>
                                        <p:cTn id="27"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315">
                                            <p:txEl>
                                              <p:pRg st="3" end="3"/>
                                            </p:txEl>
                                          </p:spTgt>
                                        </p:tgtEl>
                                        <p:attrNameLst>
                                          <p:attrName>style.visibility</p:attrName>
                                        </p:attrNameLst>
                                      </p:cBhvr>
                                      <p:to>
                                        <p:strVal val="visible"/>
                                      </p:to>
                                    </p:set>
                                    <p:animEffect transition="in" filter="fade">
                                      <p:cBhvr>
                                        <p:cTn id="33" dur="1000"/>
                                        <p:tgtEl>
                                          <p:spTgt spid="13315">
                                            <p:txEl>
                                              <p:pRg st="3" end="3"/>
                                            </p:txEl>
                                          </p:spTgt>
                                        </p:tgtEl>
                                      </p:cBhvr>
                                    </p:animEffect>
                                    <p:anim calcmode="lin" valueType="num">
                                      <p:cBhvr>
                                        <p:cTn id="34"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9094" y="677042"/>
            <a:ext cx="828675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The Date – (64-68 or 95-96 AD)</a:t>
            </a:r>
          </a:p>
        </p:txBody>
      </p:sp>
      <p:sp>
        <p:nvSpPr>
          <p:cNvPr id="15363" name="Rectangle 3"/>
          <p:cNvSpPr>
            <a:spLocks noGrp="1" noChangeArrowheads="1"/>
          </p:cNvSpPr>
          <p:nvPr>
            <p:ph idx="1"/>
          </p:nvPr>
        </p:nvSpPr>
        <p:spPr>
          <a:xfrm>
            <a:off x="743894" y="1825625"/>
            <a:ext cx="7675350" cy="1967718"/>
          </a:xfrm>
          <a:noFill/>
        </p:spPr>
        <p:txBody>
          <a:bodyPr>
            <a:spAutoFit/>
          </a:bodyPr>
          <a:lstStyle/>
          <a:p>
            <a:r>
              <a:rPr lang="en-US" altLang="en-US" sz="3200" b="1" dirty="0">
                <a:solidFill>
                  <a:schemeClr val="tx1"/>
                </a:solidFill>
                <a:latin typeface="Arial" panose="020B0604020202020204" pitchFamily="34" charset="0"/>
                <a:cs typeface="Arial" panose="020B0604020202020204" pitchFamily="34" charset="0"/>
              </a:rPr>
              <a:t>One of the most debated points.</a:t>
            </a:r>
          </a:p>
          <a:p>
            <a:pPr lvl="1">
              <a:buClr>
                <a:schemeClr val="bg2"/>
              </a:buClr>
            </a:pPr>
            <a:r>
              <a:rPr lang="en-US" altLang="en-US" sz="2400" dirty="0">
                <a:solidFill>
                  <a:schemeClr val="tx1"/>
                </a:solidFill>
                <a:latin typeface="Arial" panose="020B0604020202020204" pitchFamily="34" charset="0"/>
                <a:cs typeface="Arial" panose="020B0604020202020204" pitchFamily="34" charset="0"/>
              </a:rPr>
              <a:t>Some think it is in the time of Nero. (64-68 AD </a:t>
            </a:r>
            <a:br>
              <a:rPr lang="en-US" altLang="en-US" sz="2400" dirty="0">
                <a:solidFill>
                  <a:schemeClr val="tx1"/>
                </a:solidFill>
                <a:latin typeface="Arial" panose="020B0604020202020204" pitchFamily="34" charset="0"/>
                <a:cs typeface="Arial" panose="020B0604020202020204" pitchFamily="34" charset="0"/>
              </a:rPr>
            </a:br>
            <a:r>
              <a:rPr lang="en-US" altLang="en-US" sz="2400" dirty="0">
                <a:solidFill>
                  <a:schemeClr val="tx1"/>
                </a:solidFill>
                <a:latin typeface="Arial" panose="020B0604020202020204" pitchFamily="34" charset="0"/>
                <a:cs typeface="Arial" panose="020B0604020202020204" pitchFamily="34" charset="0"/>
              </a:rPr>
              <a:t>Early Date)</a:t>
            </a:r>
          </a:p>
          <a:p>
            <a:pPr lvl="1">
              <a:buClr>
                <a:schemeClr val="bg2"/>
              </a:buClr>
            </a:pPr>
            <a:r>
              <a:rPr lang="en-US" altLang="en-US" sz="2400" dirty="0">
                <a:solidFill>
                  <a:schemeClr val="tx1"/>
                </a:solidFill>
                <a:latin typeface="Arial" panose="020B0604020202020204" pitchFamily="34" charset="0"/>
                <a:cs typeface="Arial" panose="020B0604020202020204" pitchFamily="34" charset="0"/>
              </a:rPr>
              <a:t>Some think it is in the time of Domitian. (81-96 AD Late Date)</a:t>
            </a:r>
          </a:p>
        </p:txBody>
      </p:sp>
      <p:sp>
        <p:nvSpPr>
          <p:cNvPr id="2" name="Slide Number Placeholder 1">
            <a:extLst>
              <a:ext uri="{FF2B5EF4-FFF2-40B4-BE49-F238E27FC236}">
                <a16:creationId xmlns:a16="http://schemas.microsoft.com/office/drawing/2014/main" id="{04C29E3F-319D-4897-9995-87C13967CAA5}"/>
              </a:ext>
            </a:extLst>
          </p:cNvPr>
          <p:cNvSpPr>
            <a:spLocks noGrp="1"/>
          </p:cNvSpPr>
          <p:nvPr>
            <p:ph type="sldNum" sz="quarter" idx="12"/>
          </p:nvPr>
        </p:nvSpPr>
        <p:spPr/>
        <p:txBody>
          <a:bodyPr/>
          <a:lstStyle/>
          <a:p>
            <a:fld id="{71DD7C3C-26EA-48D1-89DB-82086917E937}" type="slidenum">
              <a:rPr lang="en-US" altLang="en-US" smtClean="0"/>
              <a:pPr/>
              <a:t>8</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1000"/>
                                        <p:tgtEl>
                                          <p:spTgt spid="15363">
                                            <p:txEl>
                                              <p:pRg st="1" end="1"/>
                                            </p:txEl>
                                          </p:spTgt>
                                        </p:tgtEl>
                                      </p:cBhvr>
                                    </p:animEffect>
                                    <p:anim calcmode="lin" valueType="num">
                                      <p:cBhvr>
                                        <p:cTn id="13"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1000"/>
                                        <p:tgtEl>
                                          <p:spTgt spid="15363">
                                            <p:txEl>
                                              <p:pRg st="2" end="2"/>
                                            </p:txEl>
                                          </p:spTgt>
                                        </p:tgtEl>
                                      </p:cBhvr>
                                    </p:animEffect>
                                    <p:anim calcmode="lin" valueType="num">
                                      <p:cBhvr>
                                        <p:cTn id="18"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CA38-C816-4043-A066-EC724723DAE1}"/>
              </a:ext>
            </a:extLst>
          </p:cNvPr>
          <p:cNvSpPr>
            <a:spLocks noGrp="1"/>
          </p:cNvSpPr>
          <p:nvPr>
            <p:ph type="title"/>
          </p:nvPr>
        </p:nvSpPr>
        <p:spPr>
          <a:xfrm>
            <a:off x="628650" y="677042"/>
            <a:ext cx="8286750" cy="701731"/>
          </a:xfrm>
        </p:spPr>
        <p:txBody>
          <a:bodyPr>
            <a:spAutoFit/>
          </a:bodyPr>
          <a:lstStyle/>
          <a:p>
            <a:r>
              <a:rPr lang="en-US" altLang="en-US" b="1" dirty="0">
                <a:solidFill>
                  <a:schemeClr val="tx1"/>
                </a:solidFill>
                <a:latin typeface="Arial" panose="020B0604020202020204" pitchFamily="34" charset="0"/>
                <a:cs typeface="Arial" panose="020B0604020202020204" pitchFamily="34" charset="0"/>
              </a:rPr>
              <a:t>The Date – (64-68 AD)</a:t>
            </a:r>
            <a:endParaRPr lang="en-US" dirty="0"/>
          </a:p>
        </p:txBody>
      </p:sp>
      <p:sp>
        <p:nvSpPr>
          <p:cNvPr id="3" name="Content Placeholder 2">
            <a:extLst>
              <a:ext uri="{FF2B5EF4-FFF2-40B4-BE49-F238E27FC236}">
                <a16:creationId xmlns:a16="http://schemas.microsoft.com/office/drawing/2014/main" id="{E428A3B8-5108-467B-8ECD-466694D93CBC}"/>
              </a:ext>
            </a:extLst>
          </p:cNvPr>
          <p:cNvSpPr>
            <a:spLocks noGrp="1"/>
          </p:cNvSpPr>
          <p:nvPr>
            <p:ph idx="1"/>
          </p:nvPr>
        </p:nvSpPr>
        <p:spPr>
          <a:xfrm>
            <a:off x="840000" y="1825625"/>
            <a:ext cx="7675350" cy="859723"/>
          </a:xfrm>
        </p:spPr>
        <p:txBody>
          <a:bodyPr>
            <a:spAutoFit/>
          </a:bodyPr>
          <a:lstStyle/>
          <a:p>
            <a:r>
              <a:rPr lang="en-US" dirty="0"/>
              <a:t>External evidence:</a:t>
            </a:r>
          </a:p>
          <a:p>
            <a:r>
              <a:rPr lang="en-US" dirty="0"/>
              <a:t>Internal evidence:</a:t>
            </a:r>
          </a:p>
        </p:txBody>
      </p:sp>
      <p:sp>
        <p:nvSpPr>
          <p:cNvPr id="4" name="Slide Number Placeholder 3">
            <a:extLst>
              <a:ext uri="{FF2B5EF4-FFF2-40B4-BE49-F238E27FC236}">
                <a16:creationId xmlns:a16="http://schemas.microsoft.com/office/drawing/2014/main" id="{2AD3D105-1587-423C-A7D4-9B94EBCC14A5}"/>
              </a:ext>
            </a:extLst>
          </p:cNvPr>
          <p:cNvSpPr>
            <a:spLocks noGrp="1"/>
          </p:cNvSpPr>
          <p:nvPr>
            <p:ph type="sldNum" sz="quarter" idx="12"/>
          </p:nvPr>
        </p:nvSpPr>
        <p:spPr/>
        <p:txBody>
          <a:bodyPr/>
          <a:lstStyle/>
          <a:p>
            <a:fld id="{71DD7C3C-26EA-48D1-89DB-82086917E937}" type="slidenum">
              <a:rPr lang="en-US" altLang="en-US" smtClean="0"/>
              <a:pPr/>
              <a:t>9</a:t>
            </a:fld>
            <a:endParaRPr lang="en-US" altLang="en-US"/>
          </a:p>
        </p:txBody>
      </p:sp>
    </p:spTree>
    <p:extLst>
      <p:ext uri="{BB962C8B-B14F-4D97-AF65-F5344CB8AC3E}">
        <p14:creationId xmlns:p14="http://schemas.microsoft.com/office/powerpoint/2010/main" val="2683375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28091</TotalTime>
  <Words>658</Words>
  <Application>Microsoft Office PowerPoint</Application>
  <PresentationFormat>On-screen Show (4:3)</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Times New Roman</vt:lpstr>
      <vt:lpstr>Corbel</vt:lpstr>
      <vt:lpstr>Calibri</vt:lpstr>
      <vt:lpstr>3_Office Theme</vt:lpstr>
      <vt:lpstr>Depth</vt:lpstr>
      <vt:lpstr>A Study Of  The Book Of Revelation</vt:lpstr>
      <vt:lpstr>Methods of Interpretation</vt:lpstr>
      <vt:lpstr>Methods of Interpretation</vt:lpstr>
      <vt:lpstr>Methods of Interpretation</vt:lpstr>
      <vt:lpstr>Methods of Interpretation</vt:lpstr>
      <vt:lpstr>Methods of Interpretation</vt:lpstr>
      <vt:lpstr>Methods of Interpretation</vt:lpstr>
      <vt:lpstr>The Date – (64-68 or 95-96 AD)</vt:lpstr>
      <vt:lpstr>The Date – (64-68 AD)</vt:lpstr>
      <vt:lpstr>The Date – (95-96 AD)</vt:lpstr>
    </vt:vector>
  </TitlesOfParts>
  <Company>El Bethel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Richard Lidh</cp:lastModifiedBy>
  <cp:revision>372</cp:revision>
  <dcterms:created xsi:type="dcterms:W3CDTF">2004-05-09T03:15:32Z</dcterms:created>
  <dcterms:modified xsi:type="dcterms:W3CDTF">2020-03-08T21:30:30Z</dcterms:modified>
</cp:coreProperties>
</file>